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sldIdLst>
    <p:sldId id="256" r:id="rId2"/>
    <p:sldId id="258" r:id="rId3"/>
    <p:sldId id="259" r:id="rId4"/>
    <p:sldId id="261" r:id="rId5"/>
    <p:sldId id="262" r:id="rId6"/>
    <p:sldId id="263" r:id="rId7"/>
    <p:sldId id="264" r:id="rId8"/>
    <p:sldId id="265" r:id="rId9"/>
    <p:sldId id="266" r:id="rId10"/>
    <p:sldId id="267" r:id="rId11"/>
    <p:sldId id="268" r:id="rId12"/>
    <p:sldId id="269" r:id="rId13"/>
    <p:sldId id="270"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11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91646267"/>
      </p:ext>
    </p:extLst>
  </p:cSld>
  <p:clrMapOvr>
    <a:masterClrMapping/>
  </p:clrMapOvr>
  <p:transition>
    <p:cu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55910263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4272852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87939845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9087685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49984935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119163653"/>
      </p:ext>
    </p:extLst>
  </p:cSld>
  <p:clrMapOvr>
    <a:masterClrMapping/>
  </p:clrMapOvr>
  <p:transition>
    <p:cut/>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824507090"/>
      </p:ext>
    </p:extLst>
  </p:cSld>
  <p:clrMapOvr>
    <a:masterClrMapping/>
  </p:clrMapOvr>
  <p:transition>
    <p:cu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515120242"/>
      </p:ext>
    </p:extLst>
  </p:cSld>
  <p:clrMapOvr>
    <a:masterClrMapping/>
  </p:clrMapOvr>
  <p:transition>
    <p:cu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549436000"/>
      </p:ext>
    </p:extLst>
  </p:cSld>
  <p:clrMapOvr>
    <a:masterClrMapping/>
  </p:clrMapOvr>
  <p:transition>
    <p:cu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816069134"/>
      </p:ext>
    </p:extLst>
  </p:cSld>
  <p:clrMapOvr>
    <a:masterClrMapping/>
  </p:clrMapOvr>
  <p:transition>
    <p:cu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459520608"/>
      </p:ext>
    </p:extLst>
  </p:cSld>
  <p:clrMapOvr>
    <a:masterClrMapping/>
  </p:clrMapOvr>
  <p:transition>
    <p:cu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007549083"/>
      </p:ext>
    </p:extLst>
  </p:cSld>
  <p:clrMapOvr>
    <a:masterClrMapping/>
  </p:clrMapOvr>
  <p:transition>
    <p:cu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996331032"/>
      </p:ext>
    </p:extLst>
  </p:cSld>
  <p:clrMapOvr>
    <a:masterClrMapping/>
  </p:clrMapOvr>
  <p:transition>
    <p:cu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67810218"/>
      </p:ext>
    </p:extLst>
  </p:cSld>
  <p:clrMapOvr>
    <a:masterClrMapping/>
  </p:clrMapOvr>
  <p:transition>
    <p:cut/>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01.09.2020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330246864"/>
      </p:ext>
    </p:extLst>
  </p:cSld>
  <p:clrMapOvr>
    <a:masterClrMapping/>
  </p:clrMapOvr>
  <p:transition>
    <p:cut/>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106E36-FD25-4E2D-B0AA-010F637433A0}" type="datetimeFigureOut">
              <a:rPr lang="ru-RU" smtClean="0"/>
              <a:pPr/>
              <a:t>01.09.2020</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val="1938634181"/>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Lst>
  <p:transition>
    <p:cut/>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kk-KZ" sz="6000" b="1" dirty="0" smtClean="0">
                <a:solidFill>
                  <a:schemeClr val="tx1"/>
                </a:solidFill>
              </a:rPr>
              <a:t>Бағаналы жасушалар</a:t>
            </a:r>
            <a:endParaRPr lang="ru-RU" sz="6000" b="1" dirty="0">
              <a:solidFill>
                <a:schemeClr val="tx1"/>
              </a:solidFill>
            </a:endParaRPr>
          </a:p>
        </p:txBody>
      </p:sp>
      <p:sp>
        <p:nvSpPr>
          <p:cNvPr id="3" name="Подзаголовок 2"/>
          <p:cNvSpPr>
            <a:spLocks noGrp="1"/>
          </p:cNvSpPr>
          <p:nvPr>
            <p:ph type="subTitle" idx="1"/>
          </p:nvPr>
        </p:nvSpPr>
        <p:spPr>
          <a:xfrm>
            <a:off x="3428992" y="4572008"/>
            <a:ext cx="4343408" cy="1066792"/>
          </a:xfrm>
        </p:spPr>
        <p:txBody>
          <a:bodyPr>
            <a:normAutofit/>
          </a:bodyPr>
          <a:lstStyle/>
          <a:p>
            <a:endParaRPr lang="ru-RU" dirty="0"/>
          </a:p>
        </p:txBody>
      </p:sp>
    </p:spTree>
  </p:cSld>
  <p:clrMapOvr>
    <a:masterClrMapping/>
  </p:clrMapOvr>
  <p:transition>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85000" lnSpcReduction="10000"/>
          </a:bodyPr>
          <a:lstStyle/>
          <a:p>
            <a:pPr fontAlgn="t"/>
            <a:r>
              <a:rPr lang="ru-RU" dirty="0" err="1" smtClean="0">
                <a:latin typeface="Times New Roman" pitchFamily="18" charset="0"/>
                <a:cs typeface="Times New Roman" pitchFamily="18" charset="0"/>
              </a:rPr>
              <a:t>Сүйек кемігінің стромалық (мезенхималық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бағаналы  жасушалары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ортапедиялық клиникада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көрсеткіштері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сынған сүйек ақауларын, бұзылған буын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шеміршегінің қалпына келуін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қамтамасыз етеді</a:t>
            </a:r>
            <a:r>
              <a:rPr lang="ru-RU" dirty="0" smtClean="0">
                <a:latin typeface="Times New Roman" pitchFamily="18" charset="0"/>
                <a:cs typeface="Times New Roman" pitchFamily="18" charset="0"/>
              </a:rPr>
              <a:t>. </a:t>
            </a:r>
          </a:p>
          <a:p>
            <a:pPr fontAlgn="t"/>
            <a:r>
              <a:rPr lang="ru-RU" dirty="0" err="1" smtClean="0">
                <a:latin typeface="Times New Roman" pitchFamily="18" charset="0"/>
                <a:cs typeface="Times New Roman" pitchFamily="18" charset="0"/>
              </a:rPr>
              <a:t>Мезенхимальді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бағаналы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кардиохирургиялық клиникада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белсенді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Инфарктан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бұзылған кардиомиоциттерді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қалпына келтіреді</a:t>
            </a:r>
            <a:r>
              <a:rPr lang="ru-RU" dirty="0" smtClean="0">
                <a:latin typeface="Times New Roman" pitchFamily="18" charset="0"/>
                <a:cs typeface="Times New Roman" pitchFamily="18" charset="0"/>
              </a:rPr>
              <a:t>.       </a:t>
            </a:r>
          </a:p>
          <a:p>
            <a:pPr fontAlgn="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Гемопоэтикалық  бағаналық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гемапоэздегі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ролі</a:t>
            </a:r>
            <a:r>
              <a:rPr lang="ru-RU" dirty="0" smtClean="0">
                <a:latin typeface="Times New Roman" pitchFamily="18" charset="0"/>
                <a:cs typeface="Times New Roman" pitchFamily="18" charset="0"/>
              </a:rPr>
              <a:t>.</a:t>
            </a:r>
          </a:p>
          <a:p>
            <a:pPr fontAlgn="t"/>
            <a:r>
              <a:rPr lang="ru-RU" dirty="0" err="1" smtClean="0">
                <a:latin typeface="Times New Roman" pitchFamily="18" charset="0"/>
                <a:cs typeface="Times New Roman" pitchFamily="18" charset="0"/>
              </a:rPr>
              <a:t>Ересек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бағаналық  жасушаларды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болашақта терапиялық қолданудың оптимистік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болжамдары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сүйек миының трансплантациясның тарихи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жетістіктеріне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a:t>
            </a:r>
          </a:p>
          <a:p>
            <a:pPr fontAlgn="t"/>
            <a:r>
              <a:rPr lang="ru-RU" dirty="0" err="1" smtClean="0">
                <a:latin typeface="Times New Roman" pitchFamily="18" charset="0"/>
                <a:cs typeface="Times New Roman" pitchFamily="18" charset="0"/>
              </a:rPr>
              <a:t>Гемопоэтикалық бағаналық  жасушалардың сүйек миының қалыпты  қызметін қалпына келтірудегі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рөлін  алғаш рет</a:t>
            </a:r>
            <a:r>
              <a:rPr lang="ru-RU" dirty="0" smtClean="0">
                <a:latin typeface="Times New Roman" pitchFamily="18" charset="0"/>
                <a:cs typeface="Times New Roman" pitchFamily="18" charset="0"/>
              </a:rPr>
              <a:t> 40 </a:t>
            </a:r>
            <a:r>
              <a:rPr lang="ru-RU" dirty="0" err="1" smtClean="0">
                <a:latin typeface="Times New Roman" pitchFamily="18" charset="0"/>
                <a:cs typeface="Times New Roman" pitchFamily="18" charset="0"/>
              </a:rPr>
              <a:t>жылдай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Тилл</a:t>
            </a:r>
            <a:r>
              <a:rPr lang="ru-RU" dirty="0" smtClean="0">
                <a:latin typeface="Times New Roman" pitchFamily="18" charset="0"/>
                <a:cs typeface="Times New Roman" pitchFamily="18" charset="0"/>
              </a:rPr>
              <a:t> мен  Мак </a:t>
            </a:r>
            <a:r>
              <a:rPr lang="ru-RU" dirty="0" err="1" smtClean="0">
                <a:latin typeface="Times New Roman" pitchFamily="18" charset="0"/>
                <a:cs typeface="Times New Roman" pitchFamily="18" charset="0"/>
              </a:rPr>
              <a:t>Кулох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дәлелдеді</a:t>
            </a:r>
            <a:r>
              <a:rPr lang="ru-RU" dirty="0" smtClean="0">
                <a:latin typeface="Times New Roman" pitchFamily="18" charset="0"/>
                <a:cs typeface="Times New Roman" pitchFamily="18" charset="0"/>
              </a:rPr>
              <a:t>.</a:t>
            </a:r>
          </a:p>
          <a:p>
            <a:pPr fontAlgn="t"/>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229600" cy="1143000"/>
          </a:xfrm>
        </p:spPr>
        <p:txBody>
          <a:bodyPr>
            <a:normAutofit fontScale="90000"/>
          </a:bodyPr>
          <a:lstStyle/>
          <a:p>
            <a:pPr fontAlgn="t"/>
            <a:r>
              <a:rPr lang="ru-RU" dirty="0" err="1" smtClean="0">
                <a:latin typeface="Times New Roman" pitchFamily="18" charset="0"/>
                <a:cs typeface="Times New Roman" pitchFamily="18" charset="0"/>
              </a:rPr>
              <a:t>Гемопоэтикалық  бағаналық жасушалардың екі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сипаттамасы</a:t>
            </a:r>
            <a:r>
              <a:rPr lang="ru-RU" dirty="0" smtClean="0">
                <a:latin typeface="Times New Roman" pitchFamily="18" charset="0"/>
                <a:cs typeface="Times New Roman" pitchFamily="18" charset="0"/>
              </a:rPr>
              <a:t>  бар:</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928802"/>
            <a:ext cx="8229600" cy="4197361"/>
          </a:xfrm>
        </p:spPr>
        <p:txBody>
          <a:bodyPr/>
          <a:lstStyle/>
          <a:p>
            <a:pPr fontAlgn="t">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Бағаналық жасушалардың қосымша өздігінен жаңару арқылы өндіреді.</a:t>
            </a:r>
            <a:endParaRPr lang="ru-RU" dirty="0" smtClean="0">
              <a:latin typeface="Times New Roman" pitchFamily="18" charset="0"/>
              <a:cs typeface="Times New Roman" pitchFamily="18" charset="0"/>
            </a:endParaRPr>
          </a:p>
          <a:p>
            <a:pPr fontAlgn="t">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салушы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жасушалардың құрылуымен диффференциялауға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міндетті</a:t>
            </a:r>
            <a:r>
              <a:rPr lang="ru-RU" dirty="0" smtClean="0">
                <a:latin typeface="Times New Roman" pitchFamily="18" charset="0"/>
                <a:cs typeface="Times New Roman" pitchFamily="18" charset="0"/>
              </a:rPr>
              <a:t>».</a:t>
            </a:r>
          </a:p>
          <a:p>
            <a:endParaRPr lang="ru-RU" dirty="0"/>
          </a:p>
        </p:txBody>
      </p:sp>
    </p:spTree>
  </p:cSld>
  <p:clrMapOvr>
    <a:masterClrMapping/>
  </p:clrMapOvr>
  <p:transition>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846158"/>
          </a:xfrm>
        </p:spPr>
        <p:txBody>
          <a:bodyPr>
            <a:normAutofit fontScale="90000"/>
          </a:bodyPr>
          <a:lstStyle/>
          <a:p>
            <a:r>
              <a:rPr lang="ru-RU" dirty="0" smtClean="0"/>
              <a:t> </a:t>
            </a:r>
            <a:r>
              <a:rPr lang="ru-RU" sz="4000" dirty="0" err="1" smtClean="0">
                <a:latin typeface="Times New Roman" pitchFamily="18" charset="0"/>
                <a:cs typeface="Times New Roman" pitchFamily="18" charset="0"/>
              </a:rPr>
              <a:t>Бағаналы жасушаларды</a:t>
            </a:r>
            <a:r>
              <a:rPr lang="ru-RU" sz="4000" dirty="0" smtClean="0">
                <a:latin typeface="Times New Roman" pitchFamily="18" charset="0"/>
                <a:cs typeface="Times New Roman" pitchFamily="18" charset="0"/>
              </a:rPr>
              <a:t> </a:t>
            </a:r>
            <a:r>
              <a:rPr lang="ru-RU" sz="4000" dirty="0" err="1" smtClean="0">
                <a:latin typeface="Times New Roman" pitchFamily="18" charset="0"/>
                <a:cs typeface="Times New Roman" pitchFamily="18" charset="0"/>
              </a:rPr>
              <a:t>қолданудағы туындайтын</a:t>
            </a:r>
            <a:r>
              <a:rPr lang="ru-RU" sz="4000" dirty="0" smtClean="0">
                <a:latin typeface="Times New Roman" pitchFamily="18" charset="0"/>
                <a:cs typeface="Times New Roman" pitchFamily="18" charset="0"/>
              </a:rPr>
              <a:t> </a:t>
            </a:r>
            <a:r>
              <a:rPr lang="ru-RU" sz="4000" dirty="0" err="1" smtClean="0">
                <a:latin typeface="Times New Roman" pitchFamily="18" charset="0"/>
                <a:cs typeface="Times New Roman" pitchFamily="18" charset="0"/>
              </a:rPr>
              <a:t>мәселелер.</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7500" lnSpcReduction="20000"/>
          </a:bodyPr>
          <a:lstStyle/>
          <a:p>
            <a:pPr lvl="1" fontAlgn="t"/>
            <a:r>
              <a:rPr lang="ru-RU" dirty="0" err="1" smtClean="0">
                <a:latin typeface="Times New Roman" pitchFamily="18" charset="0"/>
                <a:cs typeface="Times New Roman" pitchFamily="18" charset="0"/>
              </a:rPr>
              <a:t>Эмбриондық бағаналы жасушалар</a:t>
            </a:r>
            <a:r>
              <a:rPr lang="ru-RU" dirty="0" smtClean="0">
                <a:latin typeface="Times New Roman" pitchFamily="18" charset="0"/>
                <a:cs typeface="Times New Roman" pitchFamily="18" charset="0"/>
              </a:rPr>
              <a:t> даму </a:t>
            </a:r>
            <a:r>
              <a:rPr lang="ru-RU" dirty="0" err="1" smtClean="0">
                <a:latin typeface="Times New Roman" pitchFamily="18" charset="0"/>
                <a:cs typeface="Times New Roman" pitchFamily="18" charset="0"/>
              </a:rPr>
              <a:t>барысында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түріне маманданып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өзгере алады</a:t>
            </a:r>
            <a:r>
              <a:rPr lang="ru-RU"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pPr fontAlgn="t"/>
            <a:r>
              <a:rPr lang="ru-RU" dirty="0" smtClean="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lvl="1" fontAlgn="t"/>
            <a:r>
              <a:rPr lang="ru-RU" dirty="0" err="1" smtClean="0">
                <a:latin typeface="Times New Roman" pitchFamily="18" charset="0"/>
                <a:cs typeface="Times New Roman" pitchFamily="18" charset="0"/>
              </a:rPr>
              <a:t>Эмбриондық бағаналы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шексіз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көбейе 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де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ересек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химиялық командаларын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ұғынып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қабылдай алмайды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себебі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командаларды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бластоцистада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ондай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құрылғы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жоқ</a:t>
            </a:r>
            <a:r>
              <a:rPr lang="ru-RU"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pPr fontAlgn="t"/>
            <a:r>
              <a:rPr lang="ru-RU" dirty="0" smtClean="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lvl="1" fontAlgn="t"/>
            <a:r>
              <a:rPr lang="ru-RU" dirty="0" err="1" smtClean="0">
                <a:latin typeface="Times New Roman" pitchFamily="18" charset="0"/>
                <a:cs typeface="Times New Roman" pitchFamily="18" charset="0"/>
              </a:rPr>
              <a:t>Ағзаға бұндай жасушаларды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енгізу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түрлі қатерлі ісік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ауруларына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тератомалардың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әкеп соқтырады;</a:t>
            </a:r>
            <a:endParaRPr lang="ru-RU" sz="2400" dirty="0" smtClean="0">
              <a:latin typeface="Times New Roman" pitchFamily="18" charset="0"/>
              <a:cs typeface="Times New Roman" pitchFamily="18" charset="0"/>
            </a:endParaRPr>
          </a:p>
          <a:p>
            <a:pPr fontAlgn="t"/>
            <a:r>
              <a:rPr lang="ru-RU" dirty="0" smtClean="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lvl="1" fontAlgn="t"/>
            <a:r>
              <a:rPr lang="ru-RU" dirty="0" err="1" smtClean="0">
                <a:latin typeface="Times New Roman" pitchFamily="18" charset="0"/>
                <a:cs typeface="Times New Roman" pitchFamily="18" charset="0"/>
              </a:rPr>
              <a:t>Трансплантациядағы бағаналы жасушаларды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қолданудағы басты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мәселе, олардың </a:t>
            </a:r>
            <a:r>
              <a:rPr lang="ru-RU" dirty="0" smtClean="0">
                <a:latin typeface="Times New Roman" pitchFamily="18" charset="0"/>
                <a:cs typeface="Times New Roman" pitchFamily="18" charset="0"/>
              </a:rPr>
              <a:t>реципиент </a:t>
            </a:r>
            <a:r>
              <a:rPr lang="ru-RU" dirty="0" err="1" smtClean="0">
                <a:latin typeface="Times New Roman" pitchFamily="18" charset="0"/>
                <a:cs typeface="Times New Roman" pitchFamily="18" charset="0"/>
              </a:rPr>
              <a:t>жасушалармен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сәйкестікте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болу-болмауы</a:t>
            </a:r>
            <a:r>
              <a:rPr lang="ru-RU"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pPr fontAlgn="t"/>
            <a:r>
              <a:rPr lang="ru-RU" dirty="0" smtClean="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lvl="1" fontAlgn="t"/>
            <a:r>
              <a:rPr lang="ru-RU" dirty="0" err="1" smtClean="0">
                <a:latin typeface="Times New Roman" pitchFamily="18" charset="0"/>
                <a:cs typeface="Times New Roman" pitchFamily="18" charset="0"/>
              </a:rPr>
              <a:t>Бағаналы жасушаларды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қолданудағы этикалық мәселелердің туындауы</a:t>
            </a:r>
            <a:r>
              <a:rPr lang="ru-RU"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pPr fontAlgn="t"/>
            <a:r>
              <a:rPr lang="ru-RU"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err="1" smtClean="0">
                <a:latin typeface="Times New Roman" pitchFamily="18" charset="0"/>
                <a:cs typeface="Times New Roman" pitchFamily="18" charset="0"/>
              </a:rPr>
              <a:t>Бағаналы жасушаларды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қолданудағы қойылатын талаптар</a:t>
            </a:r>
            <a:r>
              <a:rPr lang="ru-RU" sz="3200" dirty="0" smtClean="0">
                <a:latin typeface="Times New Roman" pitchFamily="18" charset="0"/>
                <a:cs typeface="Times New Roman" pitchFamily="18" charset="0"/>
              </a:rPr>
              <a:t>:</a:t>
            </a:r>
            <a:br>
              <a:rPr lang="ru-RU" sz="3200" dirty="0" smtClean="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lvl="1" fontAlgn="t"/>
            <a:r>
              <a:rPr lang="ru-RU" dirty="0" err="1" smtClean="0">
                <a:latin typeface="Times New Roman" pitchFamily="18" charset="0"/>
                <a:cs typeface="Times New Roman" pitchFamily="18" charset="0"/>
              </a:rPr>
              <a:t>Бағаналы жасушалардың </a:t>
            </a:r>
            <a:r>
              <a:rPr lang="ru-RU" dirty="0" smtClean="0">
                <a:latin typeface="Times New Roman" pitchFamily="18" charset="0"/>
                <a:cs typeface="Times New Roman" pitchFamily="18" charset="0"/>
              </a:rPr>
              <a:t>саны </a:t>
            </a:r>
            <a:r>
              <a:rPr lang="ru-RU" dirty="0" err="1" smtClean="0">
                <a:latin typeface="Times New Roman" pitchFamily="18" charset="0"/>
                <a:cs typeface="Times New Roman" pitchFamily="18" charset="0"/>
              </a:rPr>
              <a:t>қол жетімді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мөлшерде </a:t>
            </a:r>
            <a:r>
              <a:rPr lang="ru-RU" dirty="0" smtClean="0">
                <a:latin typeface="Times New Roman" pitchFamily="18" charset="0"/>
                <a:cs typeface="Times New Roman" pitchFamily="18" charset="0"/>
              </a:rPr>
              <a:t>болу </a:t>
            </a:r>
            <a:r>
              <a:rPr lang="ru-RU" dirty="0" err="1" smtClean="0">
                <a:latin typeface="Times New Roman" pitchFamily="18" charset="0"/>
                <a:cs typeface="Times New Roman" pitchFamily="18" charset="0"/>
              </a:rPr>
              <a:t>қажет</a:t>
            </a:r>
            <a:r>
              <a:rPr lang="ru-RU"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pPr lvl="1" fontAlgn="t"/>
            <a:r>
              <a:rPr lang="ru-RU" dirty="0" err="1" smtClean="0">
                <a:latin typeface="Times New Roman" pitchFamily="18" charset="0"/>
                <a:cs typeface="Times New Roman" pitchFamily="18" charset="0"/>
              </a:rPr>
              <a:t>Бағаналы жасушалардың дифференциациясы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бағытты түрде жүруі қажет;</a:t>
            </a:r>
            <a:endParaRPr lang="ru-RU" sz="2400" dirty="0" smtClean="0">
              <a:latin typeface="Times New Roman" pitchFamily="18" charset="0"/>
              <a:cs typeface="Times New Roman" pitchFamily="18" charset="0"/>
            </a:endParaRPr>
          </a:p>
          <a:p>
            <a:pPr lvl="1" fontAlgn="t"/>
            <a:r>
              <a:rPr lang="ru-RU" dirty="0" err="1" smtClean="0">
                <a:latin typeface="Times New Roman" pitchFamily="18" charset="0"/>
                <a:cs typeface="Times New Roman" pitchFamily="18" charset="0"/>
              </a:rPr>
              <a:t>Бағаналы жасушалар</a:t>
            </a:r>
            <a:r>
              <a:rPr lang="ru-RU" dirty="0" smtClean="0">
                <a:latin typeface="Times New Roman" pitchFamily="18" charset="0"/>
                <a:cs typeface="Times New Roman" pitchFamily="18" charset="0"/>
              </a:rPr>
              <a:t> реципиент </a:t>
            </a:r>
            <a:r>
              <a:rPr lang="ru-RU" dirty="0" err="1" smtClean="0">
                <a:latin typeface="Times New Roman" pitchFamily="18" charset="0"/>
                <a:cs typeface="Times New Roman" pitchFamily="18" charset="0"/>
              </a:rPr>
              <a:t>ағзада өмір сүре алуы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қажет</a:t>
            </a:r>
            <a:r>
              <a:rPr lang="ru-RU"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pPr lvl="1" fontAlgn="t"/>
            <a:r>
              <a:rPr lang="ru-RU" dirty="0" err="1" smtClean="0">
                <a:latin typeface="Times New Roman" pitchFamily="18" charset="0"/>
                <a:cs typeface="Times New Roman" pitchFamily="18" charset="0"/>
              </a:rPr>
              <a:t>Трансплантациялаудан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бағаналы жасушалар</a:t>
            </a:r>
            <a:r>
              <a:rPr lang="ru-RU" dirty="0" smtClean="0">
                <a:latin typeface="Times New Roman" pitchFamily="18" charset="0"/>
                <a:cs typeface="Times New Roman" pitchFamily="18" charset="0"/>
              </a:rPr>
              <a:t> реципиент </a:t>
            </a:r>
            <a:r>
              <a:rPr lang="ru-RU" dirty="0" err="1" smtClean="0">
                <a:latin typeface="Times New Roman" pitchFamily="18" charset="0"/>
                <a:cs typeface="Times New Roman" pitchFamily="18" charset="0"/>
              </a:rPr>
              <a:t>жасушада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мамандана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қажет</a:t>
            </a:r>
            <a:r>
              <a:rPr lang="ru-RU"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pPr lvl="1" fontAlgn="t"/>
            <a:r>
              <a:rPr lang="ru-RU" dirty="0" smtClean="0">
                <a:latin typeface="Times New Roman" pitchFamily="18" charset="0"/>
                <a:cs typeface="Times New Roman" pitchFamily="18" charset="0"/>
              </a:rPr>
              <a:t>Трансплантация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реципиент </a:t>
            </a:r>
            <a:r>
              <a:rPr lang="ru-RU" dirty="0" err="1" smtClean="0">
                <a:latin typeface="Times New Roman" pitchFamily="18" charset="0"/>
                <a:cs typeface="Times New Roman" pitchFamily="18" charset="0"/>
              </a:rPr>
              <a:t>жасушаға ешқандай зақым келмеуі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тиіс</a:t>
            </a:r>
            <a:r>
              <a:rPr lang="ru-RU"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endParaRPr lang="ru-RU" dirty="0"/>
          </a:p>
        </p:txBody>
      </p:sp>
    </p:spTree>
  </p:cSld>
  <p:clrMapOvr>
    <a:masterClrMapping/>
  </p:clrMapOvr>
  <p:transition>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357298"/>
            <a:ext cx="8229600" cy="4768865"/>
          </a:xfrm>
        </p:spPr>
        <p:txBody>
          <a:bodyPr/>
          <a:lstStyle/>
          <a:p>
            <a:r>
              <a:rPr lang="kk-KZ" dirty="0" smtClean="0">
                <a:latin typeface="Times New Roman" pitchFamily="18" charset="0"/>
                <a:cs typeface="Times New Roman" pitchFamily="18" charset="0"/>
              </a:rPr>
              <a:t>Діңгекті жасушалар (стволовые  клетки); (cytos trunci; лат. truncus — бағана, діңгек; грек, kytos — жасуша) - маманданбаған, сирек бөліну арқылы сан тұрақтылығы  өздігінен реттеліп отыратын  жас  жасушалар популяциясы</a:t>
            </a:r>
            <a:r>
              <a:rPr lang="kk-KZ" dirty="0" smtClean="0"/>
              <a:t>.</a:t>
            </a:r>
            <a:endParaRPr lang="ru-RU" dirty="0"/>
          </a:p>
        </p:txBody>
      </p:sp>
    </p:spTree>
  </p:cSld>
  <p:clrMapOvr>
    <a:masterClrMapping/>
  </p:clrMapOvr>
  <p:transition>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kk-KZ" dirty="0" smtClean="0">
                <a:latin typeface="Times New Roman" pitchFamily="18" charset="0"/>
                <a:cs typeface="Times New Roman" pitchFamily="18" charset="0"/>
              </a:rPr>
              <a:t>Бағаналы  жасушалар - таза  субстанция, ол өзінде ешқандай  генетикалық  информацияны сақтап тасымалдамайды. Бұл жасушалар  жүйке  жүйесіндегі зат алмасуды, қан  айналымды, жүрек, бүйрек қызметтерін  жақсартады. Иммунитеттің көтерілуін, қартаюдың алдын алуына мумкіндік туғызады. Олар  ешқандай  қатерлі зақымға ұшырамайды.</a:t>
            </a:r>
            <a:endParaRPr lang="ru-RU" dirty="0" smtClean="0">
              <a:latin typeface="Times New Roman" pitchFamily="18" charset="0"/>
              <a:cs typeface="Times New Roman" pitchFamily="18" charset="0"/>
            </a:endParaRPr>
          </a:p>
          <a:p>
            <a:endParaRPr lang="ru-RU" dirty="0"/>
          </a:p>
        </p:txBody>
      </p:sp>
    </p:spTree>
  </p:cSld>
  <p:clrMapOvr>
    <a:masterClrMapping/>
  </p:clrMapOvr>
  <p:transition>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ru-RU" dirty="0" err="1" smtClean="0">
                <a:latin typeface="Times New Roman" pitchFamily="18" charset="0"/>
                <a:cs typeface="Times New Roman" pitchFamily="18" charset="0"/>
              </a:rPr>
              <a:t>Бағаналы  жасуша</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ағзаның арнайы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өзін-өзі  жаңартуға және  дамытуға  қабілетті..</a:t>
            </a:r>
            <a:endParaRPr lang="ru-RU" dirty="0" smtClean="0">
              <a:latin typeface="Times New Roman" pitchFamily="18" charset="0"/>
              <a:cs typeface="Times New Roman" pitchFamily="18" charset="0"/>
            </a:endParaRPr>
          </a:p>
          <a:p>
            <a:endParaRPr lang="ru-RU" dirty="0"/>
          </a:p>
        </p:txBody>
      </p:sp>
    </p:spTree>
  </p:cSld>
  <p:clrMapOvr>
    <a:masterClrMapping/>
  </p:clrMapOvr>
  <p:transition>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703282"/>
          </a:xfrm>
        </p:spPr>
        <p:txBody>
          <a:bodyPr>
            <a:normAutofit fontScale="90000"/>
          </a:bodyPr>
          <a:lstStyle/>
          <a:p>
            <a:r>
              <a:rPr lang="ru-RU" dirty="0" err="1" smtClean="0"/>
              <a:t>Бағаналы жасушаларға  қысқаша тарихи</a:t>
            </a:r>
            <a:r>
              <a:rPr lang="ru-RU" dirty="0" smtClean="0"/>
              <a:t> </a:t>
            </a:r>
            <a:r>
              <a:rPr lang="ru-RU" dirty="0" err="1" smtClean="0"/>
              <a:t>шолу</a:t>
            </a:r>
            <a:r>
              <a:rPr lang="ru-RU" dirty="0" smtClean="0"/>
              <a:t>.</a:t>
            </a:r>
            <a:br>
              <a:rPr lang="ru-RU" dirty="0" smtClean="0"/>
            </a:br>
            <a:endParaRPr lang="ru-RU" dirty="0"/>
          </a:p>
        </p:txBody>
      </p:sp>
      <p:sp>
        <p:nvSpPr>
          <p:cNvPr id="3" name="Содержимое 2"/>
          <p:cNvSpPr>
            <a:spLocks noGrp="1"/>
          </p:cNvSpPr>
          <p:nvPr>
            <p:ph idx="1"/>
          </p:nvPr>
        </p:nvSpPr>
        <p:spPr/>
        <p:txBody>
          <a:bodyPr>
            <a:noAutofit/>
          </a:bodyPr>
          <a:lstStyle/>
          <a:p>
            <a:pPr fontAlgn="t"/>
            <a:r>
              <a:rPr lang="ru-RU" sz="1400" dirty="0" err="1" smtClean="0">
                <a:latin typeface="Times New Roman" pitchFamily="18" charset="0"/>
                <a:cs typeface="Times New Roman" pitchFamily="18" charset="0"/>
              </a:rPr>
              <a:t>Ең алғаш рет</a:t>
            </a:r>
            <a:r>
              <a:rPr lang="ru-RU" sz="1400" dirty="0" smtClean="0">
                <a:latin typeface="Times New Roman" pitchFamily="18" charset="0"/>
                <a:cs typeface="Times New Roman" pitchFamily="18" charset="0"/>
              </a:rPr>
              <a:t> 1908 </a:t>
            </a:r>
            <a:r>
              <a:rPr lang="ru-RU" sz="1400" dirty="0" err="1" smtClean="0">
                <a:latin typeface="Times New Roman" pitchFamily="18" charset="0"/>
                <a:cs typeface="Times New Roman" pitchFamily="18" charset="0"/>
              </a:rPr>
              <a:t>жылы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ғылымға </a:t>
            </a:r>
            <a:r>
              <a:rPr lang="ru-RU" sz="1400" dirty="0" smtClean="0">
                <a:latin typeface="Times New Roman" pitchFamily="18" charset="0"/>
                <a:cs typeface="Times New Roman" pitchFamily="18" charset="0"/>
              </a:rPr>
              <a:t>«</a:t>
            </a:r>
            <a:r>
              <a:rPr lang="ru-RU" sz="1400" dirty="0" err="1" smtClean="0">
                <a:latin typeface="Times New Roman" pitchFamily="18" charset="0"/>
                <a:cs typeface="Times New Roman" pitchFamily="18" charset="0"/>
              </a:rPr>
              <a:t>бағаналы жасуша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терминін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Санкт-петербургтегі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әскери-медициналық академиясының </a:t>
            </a:r>
            <a:r>
              <a:rPr lang="ru-RU" sz="1400" dirty="0" smtClean="0">
                <a:latin typeface="Times New Roman" pitchFamily="18" charset="0"/>
                <a:cs typeface="Times New Roman" pitchFamily="18" charset="0"/>
              </a:rPr>
              <a:t>профессоры, гистолог Александр Максимов (1874—1928) </a:t>
            </a:r>
            <a:r>
              <a:rPr lang="ru-RU" sz="1400" dirty="0" err="1" smtClean="0">
                <a:latin typeface="Times New Roman" pitchFamily="18" charset="0"/>
                <a:cs typeface="Times New Roman" pitchFamily="18" charset="0"/>
              </a:rPr>
              <a:t>енгізген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болатын</a:t>
            </a:r>
            <a:r>
              <a:rPr lang="ru-RU" sz="1400" dirty="0" smtClean="0">
                <a:latin typeface="Times New Roman" pitchFamily="18" charset="0"/>
                <a:cs typeface="Times New Roman" pitchFamily="18" charset="0"/>
              </a:rPr>
              <a:t>.</a:t>
            </a:r>
          </a:p>
          <a:p>
            <a:pPr fontAlgn="t"/>
            <a:r>
              <a:rPr lang="ru-RU" sz="1400" dirty="0" smtClean="0">
                <a:latin typeface="Times New Roman" pitchFamily="18" charset="0"/>
                <a:cs typeface="Times New Roman" pitchFamily="18" charset="0"/>
              </a:rPr>
              <a:t>1978жылы </a:t>
            </a:r>
            <a:r>
              <a:rPr lang="ru-RU" sz="1400" dirty="0" err="1" smtClean="0">
                <a:latin typeface="Times New Roman" pitchFamily="18" charset="0"/>
                <a:cs typeface="Times New Roman" pitchFamily="18" charset="0"/>
              </a:rPr>
              <a:t>ұрықжолдас</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қанының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құрамында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гемопоэтикалық</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бағаналы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жасушалардың</a:t>
            </a:r>
            <a:r>
              <a:rPr lang="ru-RU" sz="1400" dirty="0" smtClean="0">
                <a:latin typeface="Times New Roman" pitchFamily="18" charset="0"/>
                <a:cs typeface="Times New Roman" pitchFamily="18" charset="0"/>
              </a:rPr>
              <a:t> бар </a:t>
            </a:r>
            <a:r>
              <a:rPr lang="ru-RU" sz="1400" dirty="0" err="1" smtClean="0">
                <a:latin typeface="Times New Roman" pitchFamily="18" charset="0"/>
                <a:cs typeface="Times New Roman" pitchFamily="18" charset="0"/>
              </a:rPr>
              <a:t>екені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анықталды</a:t>
            </a:r>
            <a:r>
              <a:rPr lang="ru-RU" sz="1400" dirty="0" smtClean="0">
                <a:latin typeface="Times New Roman" pitchFamily="18" charset="0"/>
                <a:cs typeface="Times New Roman" pitchFamily="18" charset="0"/>
              </a:rPr>
              <a:t>.</a:t>
            </a:r>
          </a:p>
          <a:p>
            <a:pPr fontAlgn="t"/>
            <a:r>
              <a:rPr lang="ru-RU" sz="1400" dirty="0" smtClean="0">
                <a:latin typeface="Times New Roman" pitchFamily="18" charset="0"/>
                <a:cs typeface="Times New Roman" pitchFamily="18" charset="0"/>
              </a:rPr>
              <a:t>Ал 1981 </a:t>
            </a:r>
            <a:r>
              <a:rPr lang="ru-RU" sz="1400" dirty="0" err="1" smtClean="0">
                <a:latin typeface="Times New Roman" pitchFamily="18" charset="0"/>
                <a:cs typeface="Times New Roman" pitchFamily="18" charset="0"/>
              </a:rPr>
              <a:t>жылы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американдық</a:t>
            </a:r>
            <a:r>
              <a:rPr lang="ru-RU" sz="1400" dirty="0" smtClean="0">
                <a:latin typeface="Times New Roman" pitchFamily="18" charset="0"/>
                <a:cs typeface="Times New Roman" pitchFamily="18" charset="0"/>
              </a:rPr>
              <a:t> биолог Мартин Эванс </a:t>
            </a:r>
            <a:r>
              <a:rPr lang="ru-RU" sz="1400" dirty="0" err="1" smtClean="0">
                <a:latin typeface="Times New Roman" pitchFamily="18" charset="0"/>
                <a:cs typeface="Times New Roman" pitchFamily="18" charset="0"/>
              </a:rPr>
              <a:t>ең алғаш</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болып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тышқандардың бластоциттерін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яғни бағаналы жасушалардың дифференцацияланбаған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плюрипотентті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тармағын алды</a:t>
            </a:r>
            <a:r>
              <a:rPr lang="ru-RU" sz="1400" dirty="0" smtClean="0">
                <a:latin typeface="Times New Roman" pitchFamily="18" charset="0"/>
                <a:cs typeface="Times New Roman" pitchFamily="18" charset="0"/>
              </a:rPr>
              <a:t>.</a:t>
            </a:r>
          </a:p>
          <a:p>
            <a:pPr fontAlgn="t"/>
            <a:r>
              <a:rPr lang="ru-RU" sz="1400" dirty="0" smtClean="0">
                <a:latin typeface="Times New Roman" pitchFamily="18" charset="0"/>
                <a:cs typeface="Times New Roman" pitchFamily="18" charset="0"/>
              </a:rPr>
              <a:t>1997 </a:t>
            </a:r>
            <a:r>
              <a:rPr lang="ru-RU" sz="1400" dirty="0" err="1" smtClean="0">
                <a:latin typeface="Times New Roman" pitchFamily="18" charset="0"/>
                <a:cs typeface="Times New Roman" pitchFamily="18" charset="0"/>
              </a:rPr>
              <a:t>жылы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Ресейде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қатерлі ісік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ауруларымен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ауыратын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науқасқа ұрық жолдас</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қанының бағаналы жасушаларын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тасымалдаудағы ең алғашқы </a:t>
            </a:r>
            <a:r>
              <a:rPr lang="ru-RU" sz="1400" dirty="0" smtClean="0">
                <a:latin typeface="Times New Roman" pitchFamily="18" charset="0"/>
                <a:cs typeface="Times New Roman" pitchFamily="18" charset="0"/>
              </a:rPr>
              <a:t>операция </a:t>
            </a:r>
            <a:r>
              <a:rPr lang="ru-RU" sz="1400" dirty="0" err="1" smtClean="0">
                <a:latin typeface="Times New Roman" pitchFamily="18" charset="0"/>
                <a:cs typeface="Times New Roman" pitchFamily="18" charset="0"/>
              </a:rPr>
              <a:t>өткізілді</a:t>
            </a:r>
            <a:r>
              <a:rPr lang="ru-RU" sz="1400" dirty="0" smtClean="0">
                <a:latin typeface="Times New Roman" pitchFamily="18" charset="0"/>
                <a:cs typeface="Times New Roman" pitchFamily="18" charset="0"/>
              </a:rPr>
              <a:t>.</a:t>
            </a:r>
          </a:p>
          <a:p>
            <a:pPr fontAlgn="t"/>
            <a:r>
              <a:rPr lang="ru-RU" sz="1400" dirty="0" smtClean="0">
                <a:latin typeface="Times New Roman" pitchFamily="18" charset="0"/>
                <a:cs typeface="Times New Roman" pitchFamily="18" charset="0"/>
              </a:rPr>
              <a:t>1998 </a:t>
            </a:r>
            <a:r>
              <a:rPr lang="ru-RU" sz="1400" dirty="0" err="1" smtClean="0">
                <a:latin typeface="Times New Roman" pitchFamily="18" charset="0"/>
                <a:cs typeface="Times New Roman" pitchFamily="18" charset="0"/>
              </a:rPr>
              <a:t>жылы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Батыс</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ғалымдары</a:t>
            </a:r>
            <a:r>
              <a:rPr lang="ru-RU" sz="1400" dirty="0" smtClean="0">
                <a:latin typeface="Times New Roman" pitchFamily="18" charset="0"/>
                <a:cs typeface="Times New Roman" pitchFamily="18" charset="0"/>
              </a:rPr>
              <a:t>  Д. Томпсон мен Д. </a:t>
            </a:r>
            <a:r>
              <a:rPr lang="ru-RU" sz="1400" dirty="0" err="1" smtClean="0">
                <a:latin typeface="Times New Roman" pitchFamily="18" charset="0"/>
                <a:cs typeface="Times New Roman" pitchFamily="18" charset="0"/>
              </a:rPr>
              <a:t>Герхарт</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ең бірінші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болып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эмбриондық бағаналы жасушаларды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бөліп алды</a:t>
            </a:r>
            <a:r>
              <a:rPr lang="ru-RU" sz="1400" dirty="0" smtClean="0">
                <a:latin typeface="Times New Roman" pitchFamily="18" charset="0"/>
                <a:cs typeface="Times New Roman" pitchFamily="18" charset="0"/>
              </a:rPr>
              <a:t>.</a:t>
            </a:r>
          </a:p>
          <a:p>
            <a:pPr fontAlgn="t"/>
            <a:r>
              <a:rPr lang="ru-RU" sz="1400" dirty="0" smtClean="0">
                <a:latin typeface="Times New Roman" pitchFamily="18" charset="0"/>
                <a:cs typeface="Times New Roman" pitchFamily="18" charset="0"/>
              </a:rPr>
              <a:t>1998жылы  </a:t>
            </a:r>
            <a:r>
              <a:rPr lang="ru-RU" sz="1400" dirty="0" err="1" smtClean="0">
                <a:latin typeface="Times New Roman" pitchFamily="18" charset="0"/>
                <a:cs typeface="Times New Roman" pitchFamily="18" charset="0"/>
              </a:rPr>
              <a:t>Вискон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университетінің</a:t>
            </a:r>
            <a:r>
              <a:rPr lang="ru-RU" sz="1400" dirty="0" smtClean="0">
                <a:latin typeface="Times New Roman" pitchFamily="18" charset="0"/>
                <a:cs typeface="Times New Roman" pitchFamily="18" charset="0"/>
              </a:rPr>
              <a:t>  профессоры Джеймс Томсон </a:t>
            </a:r>
            <a:r>
              <a:rPr lang="ru-RU" sz="1400" dirty="0" err="1" smtClean="0">
                <a:latin typeface="Times New Roman" pitchFamily="18" charset="0"/>
                <a:cs typeface="Times New Roman" pitchFamily="18" charset="0"/>
              </a:rPr>
              <a:t>және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оның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шәкірттері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ең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алғашқы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болып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адамның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эмбриондық</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бағаналы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жасушаларын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бөлді</a:t>
            </a:r>
            <a:r>
              <a:rPr lang="ru-RU" sz="1400" dirty="0" smtClean="0">
                <a:latin typeface="Times New Roman" pitchFamily="18" charset="0"/>
                <a:cs typeface="Times New Roman" pitchFamily="18" charset="0"/>
              </a:rPr>
              <a:t>.</a:t>
            </a:r>
          </a:p>
          <a:p>
            <a:pPr fontAlgn="t"/>
            <a:r>
              <a:rPr lang="ru-RU" sz="1400" dirty="0" smtClean="0">
                <a:latin typeface="Times New Roman" pitchFamily="18" charset="0"/>
                <a:cs typeface="Times New Roman" pitchFamily="18" charset="0"/>
              </a:rPr>
              <a:t>1999 </a:t>
            </a:r>
            <a:r>
              <a:rPr lang="ru-RU" sz="1400" dirty="0" err="1" smtClean="0">
                <a:latin typeface="Times New Roman" pitchFamily="18" charset="0"/>
                <a:cs typeface="Times New Roman" pitchFamily="18" charset="0"/>
              </a:rPr>
              <a:t>жылы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Science</a:t>
            </a:r>
            <a:r>
              <a:rPr lang="ru-RU" sz="1400" dirty="0" smtClean="0">
                <a:latin typeface="Times New Roman" pitchFamily="18" charset="0"/>
                <a:cs typeface="Times New Roman" pitchFamily="18" charset="0"/>
              </a:rPr>
              <a:t> журналы </a:t>
            </a:r>
            <a:r>
              <a:rPr lang="ru-RU" sz="1400" dirty="0" err="1" smtClean="0">
                <a:latin typeface="Times New Roman" pitchFamily="18" charset="0"/>
                <a:cs typeface="Times New Roman" pitchFamily="18" charset="0"/>
              </a:rPr>
              <a:t>эмбриондық бағаналы жасушалардың ашылуын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биологиядағы ең ғажайып жаңалықтардың бірі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деп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жариялаған</a:t>
            </a:r>
            <a:r>
              <a:rPr lang="ru-RU" sz="1400" dirty="0" smtClean="0">
                <a:latin typeface="Times New Roman" pitchFamily="18" charset="0"/>
                <a:cs typeface="Times New Roman" pitchFamily="18" charset="0"/>
              </a:rPr>
              <a:t>.</a:t>
            </a:r>
          </a:p>
          <a:p>
            <a:pPr fontAlgn="t"/>
            <a:r>
              <a:rPr lang="ru-RU" sz="1400" dirty="0" smtClean="0">
                <a:latin typeface="Times New Roman" pitchFamily="18" charset="0"/>
                <a:cs typeface="Times New Roman" pitchFamily="18" charset="0"/>
              </a:rPr>
              <a:t>1996 </a:t>
            </a:r>
            <a:r>
              <a:rPr lang="ru-RU" sz="1400" dirty="0" err="1" smtClean="0">
                <a:latin typeface="Times New Roman" pitchFamily="18" charset="0"/>
                <a:cs typeface="Times New Roman" pitchFamily="18" charset="0"/>
              </a:rPr>
              <a:t>жылдан</a:t>
            </a:r>
            <a:r>
              <a:rPr lang="ru-RU" sz="1400" dirty="0" smtClean="0">
                <a:latin typeface="Times New Roman" pitchFamily="18" charset="0"/>
                <a:cs typeface="Times New Roman" pitchFamily="18" charset="0"/>
              </a:rPr>
              <a:t> 2004 </a:t>
            </a:r>
            <a:r>
              <a:rPr lang="ru-RU" sz="1400" dirty="0" err="1" smtClean="0">
                <a:latin typeface="Times New Roman" pitchFamily="18" charset="0"/>
                <a:cs typeface="Times New Roman" pitchFamily="18" charset="0"/>
              </a:rPr>
              <a:t>жылға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дейін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аутологиялық</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бағаналы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жасушаларды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трансплантациялауда</a:t>
            </a:r>
            <a:r>
              <a:rPr lang="ru-RU" sz="1400" dirty="0" smtClean="0">
                <a:latin typeface="Times New Roman" pitchFamily="18" charset="0"/>
                <a:cs typeface="Times New Roman" pitchFamily="18" charset="0"/>
              </a:rPr>
              <a:t> 392 операция  </a:t>
            </a:r>
            <a:r>
              <a:rPr lang="ru-RU" sz="1400" dirty="0" err="1" smtClean="0">
                <a:latin typeface="Times New Roman" pitchFamily="18" charset="0"/>
                <a:cs typeface="Times New Roman" pitchFamily="18" charset="0"/>
              </a:rPr>
              <a:t>жүргізілді</a:t>
            </a:r>
            <a:r>
              <a:rPr lang="ru-RU" sz="1400" dirty="0" smtClean="0">
                <a:latin typeface="Times New Roman" pitchFamily="18" charset="0"/>
                <a:cs typeface="Times New Roman" pitchFamily="18" charset="0"/>
              </a:rPr>
              <a:t>.</a:t>
            </a:r>
          </a:p>
          <a:p>
            <a:endParaRPr lang="ru-RU" sz="1400" dirty="0">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785794"/>
            <a:ext cx="8229600" cy="642934"/>
          </a:xfrm>
        </p:spPr>
        <p:txBody>
          <a:bodyPr>
            <a:normAutofit fontScale="90000"/>
          </a:bodyPr>
          <a:lstStyle/>
          <a:p>
            <a:r>
              <a:rPr lang="ru-RU" dirty="0" err="1" smtClean="0"/>
              <a:t>Бағаналы жасушалардың алынуы</a:t>
            </a:r>
            <a:r>
              <a:rPr lang="ru-RU" dirty="0" smtClean="0"/>
              <a:t> </a:t>
            </a:r>
            <a:r>
              <a:rPr lang="ru-RU" dirty="0" err="1" smtClean="0"/>
              <a:t>және жіктелуі</a:t>
            </a:r>
            <a:r>
              <a:rPr lang="ru-RU" dirty="0" smtClean="0"/>
              <a:t/>
            </a:r>
            <a:br>
              <a:rPr lang="ru-RU" dirty="0" smtClean="0"/>
            </a:br>
            <a:endParaRPr lang="ru-RU" dirty="0"/>
          </a:p>
        </p:txBody>
      </p:sp>
      <p:sp>
        <p:nvSpPr>
          <p:cNvPr id="3" name="Содержимое 2"/>
          <p:cNvSpPr>
            <a:spLocks noGrp="1"/>
          </p:cNvSpPr>
          <p:nvPr>
            <p:ph idx="1"/>
          </p:nvPr>
        </p:nvSpPr>
        <p:spPr/>
        <p:txBody>
          <a:bodyPr>
            <a:normAutofit/>
          </a:bodyPr>
          <a:lstStyle/>
          <a:p>
            <a:pPr fontAlgn="t"/>
            <a:r>
              <a:rPr lang="ru-RU" dirty="0" err="1" smtClean="0">
                <a:latin typeface="Times New Roman" pitchFamily="18" charset="0"/>
                <a:cs typeface="Times New Roman" pitchFamily="18" charset="0"/>
              </a:rPr>
              <a:t>Қазіргі кезде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бағаналық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пісіп-жетілмеген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дифференцияланбаған жасушаларды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айтады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ұқсас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шығаруға  қабілетті.</a:t>
            </a:r>
            <a:endParaRPr lang="ru-RU" dirty="0" smtClean="0">
              <a:latin typeface="Times New Roman" pitchFamily="18" charset="0"/>
              <a:cs typeface="Times New Roman" pitchFamily="18" charset="0"/>
            </a:endParaRPr>
          </a:p>
          <a:p>
            <a:pPr fontAlgn="t"/>
            <a:r>
              <a:rPr lang="ru-RU" dirty="0" err="1" smtClean="0">
                <a:latin typeface="Times New Roman" pitchFamily="18" charset="0"/>
                <a:cs typeface="Times New Roman" pitchFamily="18" charset="0"/>
              </a:rPr>
              <a:t>Бағаналық  жасушалардың қайта жа</a:t>
            </a:r>
            <a:r>
              <a:rPr lang="kk-KZ" dirty="0" smtClean="0">
                <a:latin typeface="Times New Roman" pitchFamily="18" charset="0"/>
                <a:cs typeface="Times New Roman" pitchFamily="18" charset="0"/>
              </a:rPr>
              <a:t>ң</a:t>
            </a:r>
            <a:r>
              <a:rPr lang="ru-RU" dirty="0" err="1" smtClean="0">
                <a:latin typeface="Times New Roman" pitchFamily="18" charset="0"/>
                <a:cs typeface="Times New Roman" pitchFamily="18" charset="0"/>
              </a:rPr>
              <a:t>аруы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көптеген  </a:t>
            </a:r>
            <a:r>
              <a:rPr lang="ru-RU" dirty="0" smtClean="0">
                <a:latin typeface="Times New Roman" pitchFamily="18" charset="0"/>
                <a:cs typeface="Times New Roman" pitchFamily="18" charset="0"/>
              </a:rPr>
              <a:t>генерация </a:t>
            </a:r>
            <a:r>
              <a:rPr lang="ru-RU" dirty="0" err="1" smtClean="0">
                <a:latin typeface="Times New Roman" pitchFamily="18" charset="0"/>
                <a:cs typeface="Times New Roman" pitchFamily="18" charset="0"/>
              </a:rPr>
              <a:t>кезеңінде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нәтижесінде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клеткалары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едәуір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көбейеді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бағаналық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ұзақ  уақыт арнайы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сигналдармен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«оятқанша»  «ұйқы» күйінде болады</a:t>
            </a:r>
            <a:r>
              <a:rPr lang="ru-RU" dirty="0" smtClean="0">
                <a:latin typeface="Times New Roman" pitchFamily="18" charset="0"/>
                <a:cs typeface="Times New Roman" pitchFamily="18" charset="0"/>
              </a:rPr>
              <a:t>.</a:t>
            </a:r>
          </a:p>
          <a:p>
            <a:endParaRPr lang="ru-RU" dirty="0"/>
          </a:p>
        </p:txBody>
      </p:sp>
    </p:spTree>
  </p:cSld>
  <p:clrMapOvr>
    <a:masterClrMapping/>
  </p:clrMapOvr>
  <p:transition>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917596"/>
          </a:xfrm>
        </p:spPr>
        <p:txBody>
          <a:bodyPr>
            <a:normAutofit fontScale="90000"/>
          </a:bodyPr>
          <a:lstStyle/>
          <a:p>
            <a:r>
              <a:rPr lang="ru-RU" dirty="0" smtClean="0"/>
              <a:t>      </a:t>
            </a:r>
            <a:r>
              <a:rPr lang="ru-RU" sz="3100" dirty="0" smtClean="0">
                <a:latin typeface="Times New Roman" pitchFamily="18" charset="0"/>
                <a:cs typeface="Times New Roman" pitchFamily="18" charset="0"/>
              </a:rPr>
              <a:t> </a:t>
            </a:r>
            <a:r>
              <a:rPr lang="ru-RU" sz="3100" dirty="0" err="1" smtClean="0">
                <a:latin typeface="Times New Roman" pitchFamily="18" charset="0"/>
                <a:cs typeface="Times New Roman" pitchFamily="18" charset="0"/>
              </a:rPr>
              <a:t>Дифференциялану</a:t>
            </a:r>
            <a:r>
              <a:rPr lang="ru-RU" sz="3100" dirty="0" smtClean="0">
                <a:latin typeface="Times New Roman" pitchFamily="18" charset="0"/>
                <a:cs typeface="Times New Roman" pitchFamily="18" charset="0"/>
              </a:rPr>
              <a:t>  </a:t>
            </a:r>
            <a:r>
              <a:rPr lang="ru-RU" sz="3100" dirty="0" err="1" smtClean="0">
                <a:latin typeface="Times New Roman" pitchFamily="18" charset="0"/>
                <a:cs typeface="Times New Roman" pitchFamily="18" charset="0"/>
              </a:rPr>
              <a:t>қабілетіне байланысты</a:t>
            </a:r>
            <a:r>
              <a:rPr lang="ru-RU" sz="3100" dirty="0" smtClean="0">
                <a:latin typeface="Times New Roman" pitchFamily="18" charset="0"/>
                <a:cs typeface="Times New Roman" pitchFamily="18" charset="0"/>
              </a:rPr>
              <a:t> </a:t>
            </a:r>
            <a:r>
              <a:rPr lang="ru-RU" sz="3100" dirty="0" err="1" smtClean="0">
                <a:latin typeface="Times New Roman" pitchFamily="18" charset="0"/>
                <a:cs typeface="Times New Roman" pitchFamily="18" charset="0"/>
              </a:rPr>
              <a:t>бағаналық  жасушалардың </a:t>
            </a:r>
            <a:r>
              <a:rPr lang="ru-RU" sz="3100" dirty="0" smtClean="0">
                <a:latin typeface="Times New Roman" pitchFamily="18" charset="0"/>
                <a:cs typeface="Times New Roman" pitchFamily="18" charset="0"/>
              </a:rPr>
              <a:t>3 </a:t>
            </a:r>
            <a:r>
              <a:rPr lang="ru-RU" sz="3100" dirty="0" err="1" smtClean="0">
                <a:latin typeface="Times New Roman" pitchFamily="18" charset="0"/>
                <a:cs typeface="Times New Roman" pitchFamily="18" charset="0"/>
              </a:rPr>
              <a:t>негізгі</a:t>
            </a:r>
            <a:r>
              <a:rPr lang="ru-RU" sz="3100" dirty="0" smtClean="0">
                <a:latin typeface="Times New Roman" pitchFamily="18" charset="0"/>
                <a:cs typeface="Times New Roman" pitchFamily="18" charset="0"/>
              </a:rPr>
              <a:t> </a:t>
            </a:r>
            <a:r>
              <a:rPr lang="ru-RU" sz="3100" dirty="0" err="1" smtClean="0">
                <a:latin typeface="Times New Roman" pitchFamily="18" charset="0"/>
                <a:cs typeface="Times New Roman" pitchFamily="18" charset="0"/>
              </a:rPr>
              <a:t>түрі</a:t>
            </a:r>
            <a:r>
              <a:rPr lang="ru-RU" sz="3100" dirty="0" smtClean="0">
                <a:latin typeface="Times New Roman" pitchFamily="18" charset="0"/>
                <a:cs typeface="Times New Roman" pitchFamily="18" charset="0"/>
              </a:rPr>
              <a:t> </a:t>
            </a:r>
            <a:r>
              <a:rPr lang="ru-RU" sz="3100" dirty="0" err="1" smtClean="0">
                <a:latin typeface="Times New Roman" pitchFamily="18" charset="0"/>
                <a:cs typeface="Times New Roman" pitchFamily="18" charset="0"/>
              </a:rPr>
              <a:t>болады</a:t>
            </a:r>
            <a:r>
              <a:rPr lang="ru-RU" sz="3100" dirty="0" smtClean="0">
                <a:latin typeface="Times New Roman" pitchFamily="18" charset="0"/>
                <a:cs typeface="Times New Roman" pitchFamily="18" charset="0"/>
              </a:rPr>
              <a:t>:</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7500" lnSpcReduction="20000"/>
          </a:bodyPr>
          <a:lstStyle/>
          <a:p>
            <a:pPr fontAlgn="t">
              <a:buNone/>
            </a:pPr>
            <a:r>
              <a:rPr lang="ru-RU" dirty="0" smtClean="0"/>
              <a:t>•</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Потипотентті</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бағаналық жасушалар</a:t>
            </a:r>
            <a:r>
              <a:rPr lang="ru-RU" sz="2600" dirty="0" smtClean="0">
                <a:latin typeface="Times New Roman" pitchFamily="18" charset="0"/>
                <a:cs typeface="Times New Roman" pitchFamily="18" charset="0"/>
              </a:rPr>
              <a:t> - </a:t>
            </a:r>
            <a:r>
              <a:rPr lang="ru-RU" sz="2600" dirty="0" err="1" smtClean="0">
                <a:latin typeface="Times New Roman" pitchFamily="18" charset="0"/>
                <a:cs typeface="Times New Roman" pitchFamily="18" charset="0"/>
              </a:rPr>
              <a:t>олар</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ағзаны түзетін тіңдер </a:t>
            </a:r>
            <a:r>
              <a:rPr lang="ru-RU" sz="2600" dirty="0" smtClean="0">
                <a:latin typeface="Times New Roman" pitchFamily="18" charset="0"/>
                <a:cs typeface="Times New Roman" pitchFamily="18" charset="0"/>
              </a:rPr>
              <a:t>мен </a:t>
            </a:r>
            <a:r>
              <a:rPr lang="ru-RU" sz="2600" dirty="0" err="1" smtClean="0">
                <a:latin typeface="Times New Roman" pitchFamily="18" charset="0"/>
                <a:cs typeface="Times New Roman" pitchFamily="18" charset="0"/>
              </a:rPr>
              <a:t>жасушалардың түрлі типтерін</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түзеді</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Оған ұрықтанған жұмыртқа немесе</a:t>
            </a:r>
            <a:r>
              <a:rPr lang="ru-RU" sz="2600" dirty="0" smtClean="0">
                <a:latin typeface="Times New Roman" pitchFamily="18" charset="0"/>
                <a:cs typeface="Times New Roman" pitchFamily="18" charset="0"/>
              </a:rPr>
              <a:t> зигота </a:t>
            </a:r>
            <a:r>
              <a:rPr lang="ru-RU" sz="2600" dirty="0" err="1" smtClean="0">
                <a:latin typeface="Times New Roman" pitchFamily="18" charset="0"/>
                <a:cs typeface="Times New Roman" pitchFamily="18" charset="0"/>
              </a:rPr>
              <a:t>және екі</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кезектескен</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жасуша</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генерацияларын</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жатады</a:t>
            </a:r>
            <a:r>
              <a:rPr lang="ru-RU" sz="2600" dirty="0" smtClean="0">
                <a:latin typeface="Times New Roman" pitchFamily="18" charset="0"/>
                <a:cs typeface="Times New Roman" pitchFamily="18" charset="0"/>
              </a:rPr>
              <a:t>.</a:t>
            </a:r>
          </a:p>
          <a:p>
            <a:pPr fontAlgn="t">
              <a:buNone/>
            </a:pP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Плюрипотентті</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бағаналық  жасушалар</a:t>
            </a:r>
            <a:r>
              <a:rPr lang="ru-RU" sz="2600" dirty="0" smtClean="0">
                <a:latin typeface="Times New Roman" pitchFamily="18" charset="0"/>
                <a:cs typeface="Times New Roman" pitchFamily="18" charset="0"/>
              </a:rPr>
              <a:t> – </a:t>
            </a:r>
            <a:r>
              <a:rPr lang="ru-RU" sz="2600" dirty="0" err="1" smtClean="0">
                <a:latin typeface="Times New Roman" pitchFamily="18" charset="0"/>
                <a:cs typeface="Times New Roman" pitchFamily="18" charset="0"/>
              </a:rPr>
              <a:t>ағзаны құрайтын барлық клеткаларды</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құрамайды, </a:t>
            </a:r>
            <a:r>
              <a:rPr lang="ru-RU" sz="2600" dirty="0" smtClean="0">
                <a:latin typeface="Times New Roman" pitchFamily="18" charset="0"/>
                <a:cs typeface="Times New Roman" pitchFamily="18" charset="0"/>
              </a:rPr>
              <a:t>тек </a:t>
            </a:r>
            <a:r>
              <a:rPr lang="ru-RU" sz="2600" dirty="0" err="1" smtClean="0">
                <a:latin typeface="Times New Roman" pitchFamily="18" charset="0"/>
                <a:cs typeface="Times New Roman" pitchFamily="18" charset="0"/>
              </a:rPr>
              <a:t>көпшілігін жасап</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шығарады</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Оған эмбриональды</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және фетальды</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бағаналық жасушаларды</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жатады</a:t>
            </a:r>
            <a:r>
              <a:rPr lang="ru-RU" sz="2600" dirty="0" smtClean="0">
                <a:latin typeface="Times New Roman" pitchFamily="18" charset="0"/>
                <a:cs typeface="Times New Roman" pitchFamily="18" charset="0"/>
              </a:rPr>
              <a:t>.</a:t>
            </a:r>
          </a:p>
          <a:p>
            <a:pPr fontAlgn="t">
              <a:buNone/>
            </a:pP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Мультипотентті</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бағаналық жасушалар</a:t>
            </a:r>
            <a:r>
              <a:rPr lang="ru-RU" sz="2600" dirty="0" smtClean="0">
                <a:latin typeface="Times New Roman" pitchFamily="18" charset="0"/>
                <a:cs typeface="Times New Roman" pitchFamily="18" charset="0"/>
              </a:rPr>
              <a:t> – </a:t>
            </a:r>
            <a:r>
              <a:rPr lang="ru-RU" sz="2600" dirty="0" err="1" smtClean="0">
                <a:latin typeface="Times New Roman" pitchFamily="18" charset="0"/>
                <a:cs typeface="Times New Roman" pitchFamily="18" charset="0"/>
              </a:rPr>
              <a:t>кейбір</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бағыттағы </a:t>
            </a:r>
            <a:r>
              <a:rPr lang="ru-RU" sz="2600" dirty="0" smtClean="0">
                <a:latin typeface="Times New Roman" pitchFamily="18" charset="0"/>
                <a:cs typeface="Times New Roman" pitchFamily="18" charset="0"/>
              </a:rPr>
              <a:t>аз </a:t>
            </a:r>
            <a:r>
              <a:rPr lang="ru-RU" sz="2600" dirty="0" err="1" smtClean="0">
                <a:latin typeface="Times New Roman" pitchFamily="18" charset="0"/>
                <a:cs typeface="Times New Roman" pitchFamily="18" charset="0"/>
              </a:rPr>
              <a:t>дифференцияланатын</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жасушалар</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типтерін</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жасайды</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Мысалы</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сүйек кемігінің гемопоэтикалық және мезенхимальды</a:t>
            </a:r>
            <a:r>
              <a:rPr lang="ru-RU" sz="2600" dirty="0" smtClean="0">
                <a:latin typeface="Times New Roman" pitchFamily="18" charset="0"/>
                <a:cs typeface="Times New Roman" pitchFamily="18" charset="0"/>
              </a:rPr>
              <a:t> </a:t>
            </a:r>
            <a:r>
              <a:rPr lang="ru-RU" sz="2600" dirty="0" err="1" smtClean="0">
                <a:latin typeface="Times New Roman" pitchFamily="18" charset="0"/>
                <a:cs typeface="Times New Roman" pitchFamily="18" charset="0"/>
              </a:rPr>
              <a:t>бағаналық жасушалары</a:t>
            </a:r>
            <a:r>
              <a:rPr lang="ru-RU" sz="2600" dirty="0" smtClean="0">
                <a:latin typeface="Times New Roman" pitchFamily="18" charset="0"/>
                <a:cs typeface="Times New Roman" pitchFamily="18" charset="0"/>
              </a:rPr>
              <a:t>.</a:t>
            </a:r>
          </a:p>
          <a:p>
            <a:endParaRPr lang="ru-RU" dirty="0"/>
          </a:p>
        </p:txBody>
      </p:sp>
    </p:spTree>
  </p:cSld>
  <p:clrMapOvr>
    <a:masterClrMapping/>
  </p:clrMapOvr>
  <p:transition>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28670"/>
            <a:ext cx="8229600" cy="5197493"/>
          </a:xfrm>
        </p:spPr>
        <p:txBody>
          <a:bodyPr>
            <a:noAutofit/>
          </a:bodyPr>
          <a:lstStyle/>
          <a:p>
            <a:pPr fontAlgn="t"/>
            <a:r>
              <a:rPr lang="ru-RU" sz="2000" dirty="0" err="1" smtClean="0">
                <a:latin typeface="Times New Roman" pitchFamily="18" charset="0"/>
                <a:cs typeface="Times New Roman" pitchFamily="18" charset="0"/>
              </a:rPr>
              <a:t>Ересек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адамдардың бағаналық жасушалары</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дифференцияланбаған жасушалар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ағзаның бүкіл өмірінде денеде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жаңарып отырады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немесе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өздері тұрған тіндер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типіне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маманданады</a:t>
            </a:r>
            <a:r>
              <a:rPr lang="ru-RU" sz="2000" dirty="0" smtClean="0">
                <a:latin typeface="Times New Roman" pitchFamily="18" charset="0"/>
                <a:cs typeface="Times New Roman" pitchFamily="18" charset="0"/>
              </a:rPr>
              <a:t>.</a:t>
            </a:r>
          </a:p>
          <a:p>
            <a:pPr fontAlgn="t"/>
            <a:r>
              <a:rPr lang="ru-RU" sz="2000" dirty="0" err="1" smtClean="0">
                <a:latin typeface="Times New Roman" pitchFamily="18" charset="0"/>
                <a:cs typeface="Times New Roman" pitchFamily="18" charset="0"/>
              </a:rPr>
              <a:t>Ересектердің бағаналық  жасушаларының көздері </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сүйек кемігі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қан, көз, </a:t>
            </a:r>
            <a:r>
              <a:rPr lang="ru-RU" sz="2000" dirty="0" smtClean="0">
                <a:latin typeface="Times New Roman" pitchFamily="18" charset="0"/>
                <a:cs typeface="Times New Roman" pitchFamily="18" charset="0"/>
              </a:rPr>
              <a:t>бас </a:t>
            </a:r>
            <a:r>
              <a:rPr lang="ru-RU" sz="2000" dirty="0" err="1" smtClean="0">
                <a:latin typeface="Times New Roman" pitchFamily="18" charset="0"/>
                <a:cs typeface="Times New Roman" pitchFamily="18" charset="0"/>
              </a:rPr>
              <a:t>миы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қанқа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бұлшықеттері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бауыр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тері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асқазан-ішек жолы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қабырғасының ішкі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қабаты және ұйқы безі</a:t>
            </a:r>
            <a:r>
              <a:rPr lang="ru-RU" sz="2000" dirty="0" smtClean="0">
                <a:latin typeface="Times New Roman" pitchFamily="18" charset="0"/>
                <a:cs typeface="Times New Roman" pitchFamily="18" charset="0"/>
              </a:rPr>
              <a:t>.</a:t>
            </a:r>
          </a:p>
          <a:p>
            <a:pPr fontAlgn="t"/>
            <a:r>
              <a:rPr lang="ru-RU" sz="2000" dirty="0" err="1" smtClean="0">
                <a:latin typeface="Times New Roman" pitchFamily="18" charset="0"/>
                <a:cs typeface="Times New Roman" pitchFamily="18" charset="0"/>
              </a:rPr>
              <a:t>Зерттеулерге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қарағанда  ересектер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бағаналық жасушаларының  бір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бөлігі ғана мультипотентті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екені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анықталады.</a:t>
            </a:r>
            <a:endParaRPr lang="ru-RU" sz="2000" dirty="0" smtClean="0">
              <a:latin typeface="Times New Roman" pitchFamily="18" charset="0"/>
              <a:cs typeface="Times New Roman" pitchFamily="18" charset="0"/>
            </a:endParaRPr>
          </a:p>
          <a:p>
            <a:pPr fontAlgn="t"/>
            <a:r>
              <a:rPr lang="ru-RU" sz="2000" dirty="0" err="1" smtClean="0">
                <a:latin typeface="Times New Roman" pitchFamily="18" charset="0"/>
                <a:cs typeface="Times New Roman" pitchFamily="18" charset="0"/>
              </a:rPr>
              <a:t>Мысалы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сүйек миының стромалық  мезенхимальды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бағаналы жасушалары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шартында</a:t>
            </a:r>
            <a:r>
              <a:rPr lang="ru-RU" sz="2000" dirty="0" smtClean="0">
                <a:latin typeface="Times New Roman" pitchFamily="18" charset="0"/>
                <a:cs typeface="Times New Roman" pitchFamily="18" charset="0"/>
              </a:rPr>
              <a:t> бас </a:t>
            </a:r>
            <a:r>
              <a:rPr lang="ru-RU" sz="2000" dirty="0" err="1" smtClean="0">
                <a:latin typeface="Times New Roman" pitchFamily="18" charset="0"/>
                <a:cs typeface="Times New Roman" pitchFamily="18" charset="0"/>
              </a:rPr>
              <a:t>миы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жасушасының </a:t>
            </a:r>
            <a:r>
              <a:rPr lang="ru-RU" sz="2000" dirty="0" smtClean="0">
                <a:latin typeface="Times New Roman" pitchFamily="18" charset="0"/>
                <a:cs typeface="Times New Roman" pitchFamily="18" charset="0"/>
              </a:rPr>
              <a:t>3 </a:t>
            </a:r>
            <a:r>
              <a:rPr lang="ru-RU" sz="2000" dirty="0" err="1" smtClean="0">
                <a:latin typeface="Times New Roman" pitchFamily="18" charset="0"/>
                <a:cs typeface="Times New Roman" pitchFamily="18" charset="0"/>
              </a:rPr>
              <a:t>негізгі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түрін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ажыратады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олар</a:t>
            </a:r>
            <a:r>
              <a:rPr lang="ru-RU" sz="2000" dirty="0" smtClean="0">
                <a:latin typeface="Times New Roman" pitchFamily="18" charset="0"/>
                <a:cs typeface="Times New Roman" pitchFamily="18" charset="0"/>
              </a:rPr>
              <a:t>:</a:t>
            </a:r>
          </a:p>
          <a:p>
            <a:pPr fontAlgn="t"/>
            <a:r>
              <a:rPr lang="ru-RU" sz="2000" dirty="0" smtClean="0">
                <a:latin typeface="Times New Roman" pitchFamily="18" charset="0"/>
                <a:cs typeface="Times New Roman" pitchFamily="18" charset="0"/>
              </a:rPr>
              <a:t> • Эпителий </a:t>
            </a:r>
            <a:r>
              <a:rPr lang="ru-RU" sz="2000" dirty="0" err="1" smtClean="0">
                <a:latin typeface="Times New Roman" pitchFamily="18" charset="0"/>
                <a:cs typeface="Times New Roman" pitchFamily="18" charset="0"/>
              </a:rPr>
              <a:t>жасушалары</a:t>
            </a:r>
            <a:endParaRPr lang="ru-RU" sz="2000" dirty="0" smtClean="0">
              <a:latin typeface="Times New Roman" pitchFamily="18" charset="0"/>
              <a:cs typeface="Times New Roman" pitchFamily="18" charset="0"/>
            </a:endParaRPr>
          </a:p>
          <a:p>
            <a:pPr fontAlgn="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Қанқа бұлшықеттері</a:t>
            </a:r>
            <a:endParaRPr lang="ru-RU" sz="2000" dirty="0" smtClean="0">
              <a:latin typeface="Times New Roman" pitchFamily="18" charset="0"/>
              <a:cs typeface="Times New Roman" pitchFamily="18" charset="0"/>
            </a:endParaRPr>
          </a:p>
          <a:p>
            <a:pPr fontAlgn="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Кардиомиоциттер</a:t>
            </a:r>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917596"/>
          </a:xfrm>
        </p:spPr>
        <p:txBody>
          <a:bodyPr>
            <a:normAutofit fontScale="90000"/>
          </a:bodyPr>
          <a:lstStyle/>
          <a:p>
            <a:r>
              <a:rPr lang="ru-RU" sz="3100" dirty="0" err="1" smtClean="0">
                <a:latin typeface="Times New Roman" pitchFamily="18" charset="0"/>
                <a:cs typeface="Times New Roman" pitchFamily="18" charset="0"/>
              </a:rPr>
              <a:t>Бағаналы жасушалардың қолданылуы және оларды</a:t>
            </a:r>
            <a:r>
              <a:rPr lang="ru-RU" sz="3100" dirty="0" smtClean="0">
                <a:latin typeface="Times New Roman" pitchFamily="18" charset="0"/>
                <a:cs typeface="Times New Roman" pitchFamily="18" charset="0"/>
              </a:rPr>
              <a:t> </a:t>
            </a:r>
            <a:r>
              <a:rPr lang="ru-RU" sz="3100" dirty="0" err="1" smtClean="0">
                <a:latin typeface="Times New Roman" pitchFamily="18" charset="0"/>
                <a:cs typeface="Times New Roman" pitchFamily="18" charset="0"/>
              </a:rPr>
              <a:t>пайдаланудағы  туындайтын</a:t>
            </a:r>
            <a:r>
              <a:rPr lang="ru-RU" sz="3100" dirty="0" smtClean="0">
                <a:latin typeface="Times New Roman" pitchFamily="18" charset="0"/>
                <a:cs typeface="Times New Roman" pitchFamily="18" charset="0"/>
              </a:rPr>
              <a:t> </a:t>
            </a:r>
            <a:r>
              <a:rPr lang="ru-RU" sz="3100" dirty="0" err="1" smtClean="0">
                <a:latin typeface="Times New Roman" pitchFamily="18" charset="0"/>
                <a:cs typeface="Times New Roman" pitchFamily="18" charset="0"/>
              </a:rPr>
              <a:t>мәселелер.</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92500"/>
          </a:bodyPr>
          <a:lstStyle/>
          <a:p>
            <a:r>
              <a:rPr lang="ru-RU" dirty="0" err="1" smtClean="0">
                <a:latin typeface="Times New Roman" pitchFamily="18" charset="0"/>
                <a:cs typeface="Times New Roman" pitchFamily="18" charset="0"/>
              </a:rPr>
              <a:t>Ең бірінші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бағаналы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трансплантациясы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сүйек кемігінің  гемопоетикалық жасушаларынан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осыдан</a:t>
            </a:r>
            <a:r>
              <a:rPr lang="ru-RU" dirty="0" smtClean="0">
                <a:latin typeface="Times New Roman" pitchFamily="18" charset="0"/>
                <a:cs typeface="Times New Roman" pitchFamily="18" charset="0"/>
              </a:rPr>
              <a:t> 20 </a:t>
            </a:r>
            <a:r>
              <a:rPr lang="ru-RU" dirty="0" err="1" smtClean="0">
                <a:latin typeface="Times New Roman" pitchFamily="18" charset="0"/>
                <a:cs typeface="Times New Roman" pitchFamily="18" charset="0"/>
              </a:rPr>
              <a:t>жыл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жасарту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мақсатында жасалған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косметологияда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Қазір гемопоетикалық бағаналы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a:t>
            </a:r>
            <a:r>
              <a:rPr lang="ru-RU" dirty="0" smtClean="0">
                <a:latin typeface="Times New Roman" pitchFamily="18" charset="0"/>
                <a:cs typeface="Times New Roman" pitchFamily="18" charset="0"/>
              </a:rPr>
              <a:t>да </a:t>
            </a:r>
            <a:r>
              <a:rPr lang="ru-RU" dirty="0" err="1" smtClean="0">
                <a:latin typeface="Times New Roman" pitchFamily="18" charset="0"/>
                <a:cs typeface="Times New Roman" pitchFamily="18" charset="0"/>
              </a:rPr>
              <a:t>ауруларды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емдеуге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жүйесінің қатерлі ісіктері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(балалардағы  лейкоздың 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формалары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Қазіргі</a:t>
            </a:r>
            <a:r>
              <a:rPr lang="ru-RU" dirty="0" smtClean="0">
                <a:latin typeface="Times New Roman" pitchFamily="18" charset="0"/>
                <a:cs typeface="Times New Roman" pitchFamily="18" charset="0"/>
              </a:rPr>
              <a:t>  гематология </a:t>
            </a:r>
            <a:r>
              <a:rPr lang="ru-RU" dirty="0" err="1" smtClean="0">
                <a:latin typeface="Times New Roman" pitchFamily="18" charset="0"/>
                <a:cs typeface="Times New Roman" pitchFamily="18" charset="0"/>
              </a:rPr>
              <a:t>жүзден</a:t>
            </a:r>
            <a:r>
              <a:rPr lang="ru-RU" dirty="0" smtClean="0">
                <a:latin typeface="Times New Roman" pitchFamily="18" charset="0"/>
                <a:cs typeface="Times New Roman" pitchFamily="18" charset="0"/>
              </a:rPr>
              <a:t> аса </a:t>
            </a:r>
            <a:r>
              <a:rPr lang="ru-RU" dirty="0" err="1" smtClean="0">
                <a:latin typeface="Times New Roman" pitchFamily="18" charset="0"/>
                <a:cs typeface="Times New Roman" pitchFamily="18" charset="0"/>
              </a:rPr>
              <a:t>ауруларды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гемопоетикалық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бағаналы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жасушалардың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транплантациясыз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алмайды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Ақырғы жылдары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гемопоетикалық  бағаналы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аутоимунды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бүйрек және сүт безі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қатерлі ісіктерін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ревматоидты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арттрит</a:t>
            </a:r>
            <a:r>
              <a:rPr lang="ru-RU" dirty="0" smtClean="0">
                <a:latin typeface="Times New Roman" pitchFamily="18" charset="0"/>
                <a:cs typeface="Times New Roman" pitchFamily="18" charset="0"/>
              </a:rPr>
              <a:t>, Крон </a:t>
            </a:r>
            <a:r>
              <a:rPr lang="ru-RU" dirty="0" err="1" smtClean="0">
                <a:latin typeface="Times New Roman" pitchFamily="18" charset="0"/>
                <a:cs typeface="Times New Roman" pitchFamily="18" charset="0"/>
              </a:rPr>
              <a:t>ауруы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жайылмалы</a:t>
            </a:r>
            <a:r>
              <a:rPr lang="ru-RU" dirty="0" smtClean="0">
                <a:latin typeface="Times New Roman" pitchFamily="18" charset="0"/>
                <a:cs typeface="Times New Roman" pitchFamily="18" charset="0"/>
              </a:rPr>
              <a:t>  склероз, артрит </a:t>
            </a:r>
            <a:r>
              <a:rPr lang="ru-RU" dirty="0" err="1" smtClean="0">
                <a:latin typeface="Times New Roman" pitchFamily="18" charset="0"/>
                <a:cs typeface="Times New Roman" pitchFamily="18" charset="0"/>
              </a:rPr>
              <a:t>ауруларын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тұрақты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сауығуға дейін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емдейді</a:t>
            </a:r>
            <a:r>
              <a:rPr lang="ru-RU" dirty="0" smtClean="0">
                <a:latin typeface="Times New Roman" pitchFamily="18" charset="0"/>
                <a:cs typeface="Times New Roman" pitchFamily="18" charset="0"/>
              </a:rPr>
              <a:t>.</a:t>
            </a:r>
          </a:p>
          <a:p>
            <a:endParaRPr lang="ru-RU" dirty="0"/>
          </a:p>
        </p:txBody>
      </p:sp>
    </p:spTree>
  </p:cSld>
  <p:clrMapOvr>
    <a:masterClrMapping/>
  </p:clrMapOvr>
  <p:transition>
    <p:cut/>
  </p:transition>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E0DFE3"/>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232</TotalTime>
  <Words>100</Words>
  <Application>Microsoft Office PowerPoint</Application>
  <PresentationFormat>Экран (4:3)</PresentationFormat>
  <Paragraphs>55</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Грань</vt:lpstr>
      <vt:lpstr>Бағаналы жасушалар</vt:lpstr>
      <vt:lpstr>Презентация PowerPoint</vt:lpstr>
      <vt:lpstr>Презентация PowerPoint</vt:lpstr>
      <vt:lpstr>Презентация PowerPoint</vt:lpstr>
      <vt:lpstr>Бағаналы жасушаларға  қысқаша тарихи шолу. </vt:lpstr>
      <vt:lpstr>Бағаналы жасушалардың алынуы және жіктелуі </vt:lpstr>
      <vt:lpstr>       Дифференциялану  қабілетіне байланысты бағаналық  жасушалардың 3 негізгі түрі болады: </vt:lpstr>
      <vt:lpstr>Презентация PowerPoint</vt:lpstr>
      <vt:lpstr>Бағаналы жасушалардың қолданылуы және оларды пайдаланудағы  туындайтын мәселелер. </vt:lpstr>
      <vt:lpstr>Презентация PowerPoint</vt:lpstr>
      <vt:lpstr>Гемопоэтикалық  бағаналық жасушалардың екі сипаттамасы  бар:</vt:lpstr>
      <vt:lpstr> Бағаналы жасушаларды қолданудағы туындайтын мәселелер. </vt:lpstr>
      <vt:lpstr>Бағаналы жасушаларды қолданудағы қойылатын талаптар: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Бағаналы жасушалар</dc:title>
  <dc:creator>User</dc:creator>
  <cp:lastModifiedBy>Admin</cp:lastModifiedBy>
  <cp:revision>15</cp:revision>
  <dcterms:created xsi:type="dcterms:W3CDTF">2016-04-12T20:02:48Z</dcterms:created>
  <dcterms:modified xsi:type="dcterms:W3CDTF">2020-09-01T16:42:46Z</dcterms:modified>
</cp:coreProperties>
</file>